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0969b112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0969b112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0969b112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0969b112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0969b11c4_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0969b11c4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0969b112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0969b112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Fraction of Earth's surface for which each model falls within the observational uncertainty range of the 20-year 2m surface air temperature climatology.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Additional details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CMIP models use the last 20 years of the pre-industrial control run, the other models use 1950 control or whatever is available.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observational uncertainty range is based on 7 observational datasets as stated in the legend for the period 1980-1999.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row with references shows a leave-one-out cross validation of each observation against the 6 others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Local linear trend over 20 years and global mean temperature is removed from each dataset separately.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Unfilled symbols indicate runs with less than 20 years available.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CMIP2 and CMIP3 include models with flux adjustment.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0969b112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0969b112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0969b112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0969b112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0969b112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c0969b112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0969b112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0969b112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0e05bb3d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0e05bb3d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0969b112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0969b112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0969b11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0969b11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c0969b112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c0969b112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0969b112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0969b112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extra energy goes partly into extra latent heat, mostly in sub saharan Africa and Australia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0969b112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c0969b112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extra energy goes largely into the sensible heat flux.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0969b112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c0969b112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interpretation: areas where high resolution is relevant form a land surface perspective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0969b112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0969b112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0969b11c4_1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c0969b11c4_1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  <a:defRPr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hyperlink" Target="https://doi.org/10.1029/2003GL019341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>
            <a:off x="4572000" y="-1223637"/>
            <a:ext cx="7552851" cy="75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4" y="744575"/>
            <a:ext cx="4260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Storms &amp; Land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426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Hackathon Hamburg 2024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572000" y="113000"/>
            <a:ext cx="4572000" cy="4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597025" y="-480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Cathy Hohenegger,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Chiel van Heerwaarden,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Sarah Warnau,  Menno Veerman,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Edgar Dolores Tesillos, Junhong Lee,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Jonathan Wille, Kerstin Haslehner,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Josh Duffield, Lukas Brunner,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Emanuel Dutra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 4 results</a:t>
            </a:r>
            <a:endParaRPr/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659" y="673625"/>
            <a:ext cx="5780115" cy="346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in block frequency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948700" y="4134275"/>
            <a:ext cx="3321900" cy="8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just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178"/>
              <a:buFont typeface="Arial"/>
              <a:buNone/>
            </a:pPr>
            <a:r>
              <a:rPr lang="en" sz="2807">
                <a:solidFill>
                  <a:srgbClr val="C00000"/>
                </a:solidFill>
              </a:rPr>
              <a:t>Anomaly index</a:t>
            </a:r>
            <a:endParaRPr sz="2807">
              <a:solidFill>
                <a:srgbClr val="C00000"/>
              </a:solidFill>
            </a:endParaRPr>
          </a:p>
          <a:p>
            <a:pPr indent="0" lvl="0" marL="12700" rtl="0" algn="just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807">
                <a:solidFill>
                  <a:schemeClr val="dk1"/>
                </a:solidFill>
              </a:rPr>
              <a:t>- 6-hourly data of g</a:t>
            </a:r>
            <a:r>
              <a:rPr lang="en" sz="2807">
                <a:solidFill>
                  <a:schemeClr val="dk1"/>
                </a:solidFill>
              </a:rPr>
              <a:t>eopotential height at 500 hpa  </a:t>
            </a:r>
            <a:endParaRPr sz="2807">
              <a:solidFill>
                <a:schemeClr val="dk1"/>
              </a:solidFill>
            </a:endParaRPr>
          </a:p>
          <a:p>
            <a:pPr indent="0" lvl="0" marL="12700" rtl="0" algn="just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407">
                <a:solidFill>
                  <a:schemeClr val="dk1"/>
                </a:solidFill>
              </a:rPr>
              <a:t>&gt;=160 gmp anomaly, 70% overlap, 5-day persistence </a:t>
            </a:r>
            <a:endParaRPr sz="2407">
              <a:solidFill>
                <a:schemeClr val="dk1"/>
              </a:solidFill>
            </a:endParaRPr>
          </a:p>
          <a:p>
            <a:pPr indent="0" lvl="0" marL="12700" rtl="0" algn="just">
              <a:lnSpc>
                <a:spcPct val="98181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7661"/>
              <a:buFont typeface="Arial"/>
              <a:buNone/>
            </a:pPr>
            <a:r>
              <a:rPr lang="en" sz="1907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07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Schwierz et al. (2004)</a:t>
            </a:r>
            <a:r>
              <a:rPr lang="en" sz="2407">
                <a:solidFill>
                  <a:schemeClr val="dk1"/>
                </a:solidFill>
              </a:rPr>
              <a:t> </a:t>
            </a:r>
            <a:endParaRPr sz="240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4000" y="1017712"/>
            <a:ext cx="2269199" cy="136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3"/>
          <p:cNvCxnSpPr>
            <a:endCxn id="153" idx="1"/>
          </p:cNvCxnSpPr>
          <p:nvPr/>
        </p:nvCxnSpPr>
        <p:spPr>
          <a:xfrm>
            <a:off x="4663900" y="1603675"/>
            <a:ext cx="2180100" cy="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5" name="Google Shape;15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724425"/>
            <a:ext cx="2357077" cy="1412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3"/>
          <p:cNvCxnSpPr>
            <a:endCxn id="155" idx="0"/>
          </p:cNvCxnSpPr>
          <p:nvPr/>
        </p:nvCxnSpPr>
        <p:spPr>
          <a:xfrm flipH="1">
            <a:off x="1178539" y="1603425"/>
            <a:ext cx="1191600" cy="21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7" name="Google Shape;15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5675" y="3792088"/>
            <a:ext cx="2043948" cy="12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24250"/>
            <a:ext cx="8839199" cy="184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323850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>
            <p:ph idx="4294967295" type="title"/>
          </p:nvPr>
        </p:nvSpPr>
        <p:spPr>
          <a:xfrm>
            <a:off x="7128425" y="0"/>
            <a:ext cx="194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Heatwaves</a:t>
            </a:r>
            <a:endParaRPr/>
          </a:p>
        </p:txBody>
      </p:sp>
      <p:sp>
        <p:nvSpPr>
          <p:cNvPr id="166" name="Google Shape;166;p24"/>
          <p:cNvSpPr txBox="1"/>
          <p:nvPr>
            <p:ph idx="4294967295" type="title"/>
          </p:nvPr>
        </p:nvSpPr>
        <p:spPr>
          <a:xfrm>
            <a:off x="3584400" y="672988"/>
            <a:ext cx="525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</a:t>
            </a:r>
            <a:r>
              <a:rPr lang="en"/>
              <a:t> in total heatwave days. IFS (2039 to 2044) - (2020 to 2025)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20-year global surface air temperature climatology: </a:t>
            </a:r>
            <a:br>
              <a:rPr lang="en"/>
            </a:br>
            <a:r>
              <a:rPr lang="en"/>
              <a:t>area inside </a:t>
            </a:r>
            <a:r>
              <a:rPr lang="en"/>
              <a:t>observational</a:t>
            </a:r>
            <a:r>
              <a:rPr lang="en"/>
              <a:t> uncertainty (%)</a:t>
            </a:r>
            <a:endParaRPr/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11496"/>
          <a:stretch/>
        </p:blipFill>
        <p:spPr>
          <a:xfrm>
            <a:off x="311700" y="1468325"/>
            <a:ext cx="7911375" cy="325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Photovoltaic power generation potential calculated from observational data and from models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6"/>
          <p:cNvSpPr txBox="1"/>
          <p:nvPr/>
        </p:nvSpPr>
        <p:spPr>
          <a:xfrm>
            <a:off x="6684875" y="3679938"/>
            <a:ext cx="24591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Calculation for PVpot is following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Jerez, S., Tobin, I., Vautard, R. et al. The impact of climate change on photovoltaic power generation in Europe. Nat Commun 6, 10014 (2015). https://doi.org/10.1038/ncomms10014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825" y="1319200"/>
            <a:ext cx="2671550" cy="19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875" y="3156727"/>
            <a:ext cx="2671550" cy="195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3325" y="1319201"/>
            <a:ext cx="2671551" cy="19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0325" y="3156700"/>
            <a:ext cx="2671586" cy="19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IFS and ICON data cannot be used in completely the same way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Temporal frequencies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Variable names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1st day is January 2nd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IFS slower to read in than ICON</a:t>
            </a:r>
            <a:endParaRPr/>
          </a:p>
        </p:txBody>
      </p:sp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Positives</a:t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30 years of data IFS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IFS &amp; ICON both on healpix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Data access easy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Quality of IFS output seems very good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Overall more variables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Although some missing: e.g. IFS land sea mask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Information (pad, easygems, etc.) better organised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Nice visits to wind tunnel and DKRZ</a:t>
            </a:r>
            <a:endParaRPr/>
          </a:p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Surprises</a:t>
            </a:r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 wave down in clear sky regions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Expected better global temperatures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Suprising region around Suriname/Guyana IFS 4.4 (compared to IFS 28 and ICON)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Sensible Heat Flux High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Diurnal Temperature Range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explained by radiation</a:t>
            </a:r>
            <a:endParaRPr/>
          </a:p>
        </p:txBody>
      </p:sp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>
            <a:off x="4572000" y="-1223637"/>
            <a:ext cx="7552851" cy="75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>
            <p:ph type="ctrTitle"/>
          </p:nvPr>
        </p:nvSpPr>
        <p:spPr>
          <a:xfrm>
            <a:off x="311704" y="744575"/>
            <a:ext cx="4260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Storms &amp; Land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0"/>
          <p:cNvSpPr txBox="1"/>
          <p:nvPr>
            <p:ph idx="1" type="subTitle"/>
          </p:nvPr>
        </p:nvSpPr>
        <p:spPr>
          <a:xfrm>
            <a:off x="311700" y="2834125"/>
            <a:ext cx="426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Hackathon Hamburg 2024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4572000" y="113000"/>
            <a:ext cx="4572000" cy="4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4597025" y="-480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Cathy Hohenegger,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Chiel van Heerwaarden,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Sarah Warnau,  Menno Veerman,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Edgar Dolores Tesillos, Junhong Lee,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Jonathan Wille, Kerstin Haslehner,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Josh Duffield, Lukas Brunner,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Emanuel Dutra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 3 results</a:t>
            </a:r>
            <a:endParaRPr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 3 Surface Net Radiation </a:t>
            </a:r>
            <a:r>
              <a:rPr lang="en"/>
              <a:t>(Wm-2)</a:t>
            </a:r>
            <a:r>
              <a:rPr lang="en"/>
              <a:t> JJA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33373" l="0" r="0" t="0"/>
          <a:stretch/>
        </p:blipFill>
        <p:spPr>
          <a:xfrm>
            <a:off x="512325" y="1236250"/>
            <a:ext cx="3674299" cy="34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754650" y="4663213"/>
            <a:ext cx="27942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IFS 4.4</a:t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830200" y="926550"/>
            <a:ext cx="27942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</a:t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5161550" y="1163775"/>
            <a:ext cx="27942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- IFS 4.4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0" r="0" t="66254"/>
          <a:stretch/>
        </p:blipFill>
        <p:spPr>
          <a:xfrm>
            <a:off x="4285025" y="1703425"/>
            <a:ext cx="4547275" cy="21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0" r="0" t="66898"/>
          <a:stretch/>
        </p:blipFill>
        <p:spPr>
          <a:xfrm>
            <a:off x="4289356" y="1712726"/>
            <a:ext cx="4538570" cy="210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33079" l="0" r="0" t="0"/>
          <a:stretch/>
        </p:blipFill>
        <p:spPr>
          <a:xfrm>
            <a:off x="512325" y="1228688"/>
            <a:ext cx="3674299" cy="34420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 3 Shortwave Down  (Wm-2)  JJA</a:t>
            </a:r>
            <a:endParaRPr/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754650" y="4663213"/>
            <a:ext cx="27942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IFS 4.4</a:t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830200" y="926550"/>
            <a:ext cx="27942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</a:t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5161550" y="1163775"/>
            <a:ext cx="27942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- IFS 4.4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33" y="473450"/>
            <a:ext cx="771713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1064525" y="562950"/>
            <a:ext cx="27942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IFS 4.4</a:t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4572000" y="562950"/>
            <a:ext cx="27942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IFS 28 - IFS 4.4</a:t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1064525" y="2848400"/>
            <a:ext cx="27942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</a:t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4572000" y="2848400"/>
            <a:ext cx="27942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- </a:t>
            </a:r>
            <a:r>
              <a:rPr lang="en"/>
              <a:t>IFS 4.4</a:t>
            </a:r>
            <a:endParaRPr/>
          </a:p>
        </p:txBody>
      </p:sp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 3 5 year mean Latent Heat Flux</a:t>
            </a:r>
            <a:r>
              <a:rPr lang="en"/>
              <a:t> (Wm-2)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33" y="473450"/>
            <a:ext cx="771713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1064525" y="562950"/>
            <a:ext cx="27942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IFS 4.4</a:t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4572000" y="562950"/>
            <a:ext cx="27942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IFS 28 - IFS 4.4</a:t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1064525" y="2848400"/>
            <a:ext cx="27942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</a:t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4572000" y="2848400"/>
            <a:ext cx="27942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- IFS 4.4</a:t>
            </a:r>
            <a:endParaRPr/>
          </a:p>
        </p:txBody>
      </p:sp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 3 5 year mean Sensible Heat Flux (Wm-2)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JJA sub-grid variability (on a 0.25x0.25 grid) of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Sensible Heat Flux (W.m-2) in IFS 4.4 km simulation</a:t>
            </a:r>
            <a:endParaRPr/>
          </a:p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1846888"/>
            <a:ext cx="8439150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/>
          <p:nvPr/>
        </p:nvSpPr>
        <p:spPr>
          <a:xfrm>
            <a:off x="1740100" y="1530250"/>
            <a:ext cx="47595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25" y="912000"/>
            <a:ext cx="6940950" cy="41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>
            <a:off x="0" y="3753575"/>
            <a:ext cx="15696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</a:t>
            </a:r>
            <a:r>
              <a:rPr lang="en"/>
              <a:t>(JJA)</a:t>
            </a:r>
            <a:endParaRPr/>
          </a:p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0"/>
          <p:cNvSpPr txBox="1"/>
          <p:nvPr>
            <p:ph type="title"/>
          </p:nvPr>
        </p:nvSpPr>
        <p:spPr>
          <a:xfrm>
            <a:off x="0" y="0"/>
            <a:ext cx="902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Differences in diurnal temperature range between IFS 4.4/ICON</a:t>
            </a:r>
            <a:r>
              <a:rPr lang="en"/>
              <a:t> and ERA-5 for DJF (top row) and JJA (bottom row)</a:t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0" y="1784375"/>
            <a:ext cx="15696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(DJF)</a:t>
            </a: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7686850" y="3585975"/>
            <a:ext cx="15696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IFS (JJA)</a:t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7686850" y="1465250"/>
            <a:ext cx="15696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IFS </a:t>
            </a:r>
            <a:r>
              <a:rPr lang="en"/>
              <a:t>(DJF)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 in mean diurnal cycle of wind speed in JJA</a:t>
            </a:r>
            <a:endParaRPr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33368" l="0" r="0" t="0"/>
          <a:stretch/>
        </p:blipFill>
        <p:spPr>
          <a:xfrm>
            <a:off x="786450" y="1228538"/>
            <a:ext cx="3319148" cy="309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66836"/>
          <a:stretch/>
        </p:blipFill>
        <p:spPr>
          <a:xfrm>
            <a:off x="4364450" y="1803400"/>
            <a:ext cx="4467848" cy="207414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938900" y="901563"/>
            <a:ext cx="27942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IFS 4.4</a:t>
            </a: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938900" y="4324550"/>
            <a:ext cx="27942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</a:t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5129750" y="1295175"/>
            <a:ext cx="27942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- IFS 4.4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